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Gill Sans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hIFfg5UWloFSL3kBd3wZuTI//r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GillSans-regular.fnt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Gill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/>
          <p:nvPr>
            <p:ph type="ctrTitle"/>
          </p:nvPr>
        </p:nvSpPr>
        <p:spPr>
          <a:xfrm>
            <a:off x="1774423" y="802298"/>
            <a:ext cx="8637073" cy="292071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ckwell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" type="subTitle"/>
          </p:nvPr>
        </p:nvSpPr>
        <p:spPr>
          <a:xfrm>
            <a:off x="1774424" y="372407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lt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19"/>
          <p:cNvSpPr txBox="1"/>
          <p:nvPr>
            <p:ph idx="10" type="dt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1" type="ftr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2" type="sldNum"/>
          </p:nvPr>
        </p:nvSpPr>
        <p:spPr>
          <a:xfrm>
            <a:off x="47683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4371880" y="-904569"/>
            <a:ext cx="3450613" cy="9291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/>
          <p:nvPr>
            <p:ph type="title"/>
          </p:nvPr>
        </p:nvSpPr>
        <p:spPr>
          <a:xfrm rot="5400000">
            <a:off x="760497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9"/>
          <p:cNvSpPr txBox="1"/>
          <p:nvPr>
            <p:ph idx="1" type="body"/>
          </p:nvPr>
        </p:nvSpPr>
        <p:spPr>
          <a:xfrm rot="5400000">
            <a:off x="2874054" y="-630409"/>
            <a:ext cx="4659889" cy="7518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0" type="dt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1" type="ftr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/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" type="body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0" type="dt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1" type="ftr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1774423" y="1756130"/>
            <a:ext cx="8643154" cy="1969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1774423" y="3725137"/>
            <a:ext cx="8643154" cy="109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21"/>
          <p:cNvSpPr txBox="1"/>
          <p:nvPr>
            <p:ph idx="10" type="dt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1" type="ftr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1449217" y="804889"/>
            <a:ext cx="9293577" cy="1059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1447331" y="2010878"/>
            <a:ext cx="4488654" cy="3448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2" type="body"/>
          </p:nvPr>
        </p:nvSpPr>
        <p:spPr>
          <a:xfrm>
            <a:off x="6254140" y="2017343"/>
            <a:ext cx="4488654" cy="344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0" type="dt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1" type="ftr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/>
          <p:nvPr>
            <p:ph type="title"/>
          </p:nvPr>
        </p:nvSpPr>
        <p:spPr>
          <a:xfrm>
            <a:off x="1447191" y="804163"/>
            <a:ext cx="9295603" cy="105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3"/>
          <p:cNvSpPr txBox="1"/>
          <p:nvPr>
            <p:ph idx="1" type="body"/>
          </p:nvPr>
        </p:nvSpPr>
        <p:spPr>
          <a:xfrm>
            <a:off x="1447191" y="2019549"/>
            <a:ext cx="4488794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3"/>
          <p:cNvSpPr txBox="1"/>
          <p:nvPr>
            <p:ph idx="2" type="body"/>
          </p:nvPr>
        </p:nvSpPr>
        <p:spPr>
          <a:xfrm>
            <a:off x="1447191" y="2824269"/>
            <a:ext cx="4488794" cy="2644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3" type="body"/>
          </p:nvPr>
        </p:nvSpPr>
        <p:spPr>
          <a:xfrm>
            <a:off x="6256025" y="2023003"/>
            <a:ext cx="4488794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3"/>
          <p:cNvSpPr txBox="1"/>
          <p:nvPr>
            <p:ph idx="4" type="body"/>
          </p:nvPr>
        </p:nvSpPr>
        <p:spPr>
          <a:xfrm>
            <a:off x="6256025" y="2821491"/>
            <a:ext cx="4488794" cy="263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0" type="dt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1" type="ftr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/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10" type="dt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1" type="ftr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/>
          <p:nvPr>
            <p:ph idx="10" type="dt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1444671" y="798973"/>
            <a:ext cx="2961967" cy="24065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ckwel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" type="body"/>
          </p:nvPr>
        </p:nvSpPr>
        <p:spPr>
          <a:xfrm>
            <a:off x="473032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2" type="body"/>
          </p:nvPr>
        </p:nvSpPr>
        <p:spPr>
          <a:xfrm>
            <a:off x="1444671" y="3205491"/>
            <a:ext cx="2961967" cy="224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2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0" name="Google Shape;70;p2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rotWithShape="1">
              <a:blip r:embed="rId2">
                <a:alphaModFix amt="30000"/>
              </a:blip>
              <a:tile algn="ctr" flip="none" tx="0" sx="100000" ty="0" sy="100000"/>
            </a:blip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7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38100">
              <a:solidFill>
                <a:srgbClr val="3D352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" name="Google Shape;72;p27"/>
          <p:cNvSpPr txBox="1"/>
          <p:nvPr>
            <p:ph type="title"/>
          </p:nvPr>
        </p:nvSpPr>
        <p:spPr>
          <a:xfrm>
            <a:off x="1451206" y="1129512"/>
            <a:ext cx="5532328" cy="1922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/>
          <p:nvPr>
            <p:ph idx="2" type="pic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7F7F7F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>
            <a:off x="1450329" y="3059600"/>
            <a:ext cx="5524404" cy="2090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F440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>
            <a:gsLst>
              <a:gs pos="0">
                <a:srgbClr val="454545">
                  <a:alpha val="0"/>
                </a:srgbClr>
              </a:gs>
              <a:gs pos="100000">
                <a:srgbClr val="454545">
                  <a:alpha val="8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" name="Google Shape;16;p18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8"/>
          <p:cNvCxnSpPr/>
          <p:nvPr/>
        </p:nvCxnSpPr>
        <p:spPr>
          <a:xfrm>
            <a:off x="0" y="6138142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Relationship Id="rId5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Relationship Id="rId4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1076326" y="888023"/>
            <a:ext cx="10715624" cy="24948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Gill Sans"/>
              <a:buNone/>
            </a:pPr>
            <a:r>
              <a:rPr lang="en-US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Malnutrition Free Villages through Health Kit</a:t>
            </a:r>
            <a:endParaRPr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666" y="3560841"/>
            <a:ext cx="2666667" cy="108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5022" y="3586355"/>
            <a:ext cx="5284023" cy="324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9080" y="9525"/>
            <a:ext cx="5010149" cy="360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8878"/>
            <a:ext cx="72796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0"/>
          <p:cNvSpPr txBox="1"/>
          <p:nvPr/>
        </p:nvSpPr>
        <p:spPr>
          <a:xfrm>
            <a:off x="2838451" y="161925"/>
            <a:ext cx="6943800" cy="5232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Contribution collection for health kit box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62"/>
            <a:ext cx="12192000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 txBox="1"/>
          <p:nvPr/>
        </p:nvSpPr>
        <p:spPr>
          <a:xfrm>
            <a:off x="1571625" y="209950"/>
            <a:ext cx="7000800" cy="5232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Documentation of the health kit and medicine </a:t>
            </a:r>
            <a:endParaRPr sz="2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2"/>
          <p:cNvSpPr txBox="1"/>
          <p:nvPr/>
        </p:nvSpPr>
        <p:spPr>
          <a:xfrm>
            <a:off x="9010651" y="171450"/>
            <a:ext cx="2857500" cy="52322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List of Medicines</a:t>
            </a:r>
            <a:endParaRPr sz="2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05" y="0"/>
            <a:ext cx="67722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1406" y="1"/>
            <a:ext cx="6257704" cy="685129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3"/>
          <p:cNvSpPr txBox="1"/>
          <p:nvPr/>
        </p:nvSpPr>
        <p:spPr>
          <a:xfrm>
            <a:off x="2574275" y="6065100"/>
            <a:ext cx="8167500" cy="5541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Distribution of the medicine through Swathya Sathi</a:t>
            </a:r>
            <a:endParaRPr sz="3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4"/>
          <p:cNvSpPr txBox="1"/>
          <p:nvPr/>
        </p:nvSpPr>
        <p:spPr>
          <a:xfrm>
            <a:off x="2895601" y="5667375"/>
            <a:ext cx="7105800" cy="5541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Medicine distribution via Swasthya Sathi</a:t>
            </a:r>
            <a:endParaRPr sz="3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0"/>
            <a:ext cx="7239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5"/>
          <p:cNvSpPr txBox="1"/>
          <p:nvPr/>
        </p:nvSpPr>
        <p:spPr>
          <a:xfrm>
            <a:off x="7972425" y="123825"/>
            <a:ext cx="3514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Major  Milestone</a:t>
            </a:r>
            <a:endParaRPr sz="2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1" name="Google Shape;201;p15"/>
          <p:cNvSpPr txBox="1"/>
          <p:nvPr/>
        </p:nvSpPr>
        <p:spPr>
          <a:xfrm>
            <a:off x="7505700" y="781050"/>
            <a:ext cx="433387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Started work in 1 Block, now in 4 Blocks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2" name="Google Shape;202;p15"/>
          <p:cNvSpPr txBox="1"/>
          <p:nvPr/>
        </p:nvSpPr>
        <p:spPr>
          <a:xfrm>
            <a:off x="7572375" y="1495425"/>
            <a:ext cx="43338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Out of 635 villages, covered 440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3" name="Google Shape;203;p15"/>
          <p:cNvSpPr txBox="1"/>
          <p:nvPr/>
        </p:nvSpPr>
        <p:spPr>
          <a:xfrm>
            <a:off x="7505701" y="2076450"/>
            <a:ext cx="421005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Till date, 186 Health Kit have been formed through community contributions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4" name="Google Shape;204;p15"/>
          <p:cNvSpPr txBox="1"/>
          <p:nvPr/>
        </p:nvSpPr>
        <p:spPr>
          <a:xfrm>
            <a:off x="7686675" y="3228975"/>
            <a:ext cx="4038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Health Kit usage &amp; maintenance training given to 104 Swasthya Sathis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5" name="Google Shape;205;p15"/>
          <p:cNvSpPr txBox="1"/>
          <p:nvPr/>
        </p:nvSpPr>
        <p:spPr>
          <a:xfrm>
            <a:off x="7572375" y="4267200"/>
            <a:ext cx="40386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Rs. 43,590/- collected from the community for the formation of Health Kit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6" name="Google Shape;206;p15"/>
          <p:cNvSpPr txBox="1"/>
          <p:nvPr/>
        </p:nvSpPr>
        <p:spPr>
          <a:xfrm>
            <a:off x="7686675" y="5581650"/>
            <a:ext cx="39243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So far, 1658 persons from 1373 households benefitted from the Health Kit  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 txBox="1"/>
          <p:nvPr/>
        </p:nvSpPr>
        <p:spPr>
          <a:xfrm>
            <a:off x="7972425" y="228600"/>
            <a:ext cx="3514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Major Milestone</a:t>
            </a:r>
            <a:endParaRPr sz="2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7505700" y="1171575"/>
            <a:ext cx="433387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200 households selected for Nutrition Kitchen Garden (NKG) 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7505701" y="2076450"/>
            <a:ext cx="42100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Formation of 160 new Village Level Committees 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7686675" y="3095625"/>
            <a:ext cx="40386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Indirect saving of Rs.331.600/-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(1658H.H @ Rs.200/-) Minimum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7696200" y="4095750"/>
            <a:ext cx="40386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126 wall writing organized  on Education, PDS, MGNREGA, NKG &amp; COVID-19 in different strategic locations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6" name="Google Shape;216;p16"/>
          <p:cNvSpPr txBox="1"/>
          <p:nvPr/>
        </p:nvSpPr>
        <p:spPr>
          <a:xfrm>
            <a:off x="7686675" y="5581650"/>
            <a:ext cx="39243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Consultations with ASHAs , AWWs , SHG members and 45 other stakeholders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7" name="Google Shape;2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0" y="0"/>
            <a:ext cx="74039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7"/>
          <p:cNvSpPr txBox="1"/>
          <p:nvPr/>
        </p:nvSpPr>
        <p:spPr>
          <a:xfrm>
            <a:off x="9447250" y="6097175"/>
            <a:ext cx="2744700" cy="5232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Atmashakti Trust</a:t>
            </a:r>
            <a:endParaRPr sz="2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1" y="0"/>
            <a:ext cx="74353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8048625" y="200025"/>
            <a:ext cx="3667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</a:t>
            </a:r>
            <a:r>
              <a:rPr lang="en-US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nception of Health Intervention</a:t>
            </a:r>
            <a:endParaRPr b="0" i="0" sz="2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8048625" y="2447925"/>
            <a:ext cx="37528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Started in Daringbadi Block, Kandhamal District in 2014</a:t>
            </a:r>
            <a:endParaRPr b="0" i="0" sz="20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8191500" y="3771900"/>
            <a:ext cx="3524250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After 2 years, it was extended to 3 Blocks;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Kotagarh</a:t>
            </a:r>
            <a:endParaRPr b="0" i="0" sz="20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Baliguda</a:t>
            </a:r>
            <a:endParaRPr b="0" i="0" sz="20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Tumudibandha</a:t>
            </a:r>
            <a:endParaRPr b="0" i="0" sz="20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Marker" id="104" name="Google Shape;10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3300" y="4619625"/>
            <a:ext cx="3905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ker" id="105" name="Google Shape;10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4101" y="2419351"/>
            <a:ext cx="36195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ker" id="106" name="Google Shape;10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150" y="3752850"/>
            <a:ext cx="39052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ker" id="107" name="Google Shape;10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226" y="4781550"/>
            <a:ext cx="361950" cy="3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type="ctrTitle"/>
          </p:nvPr>
        </p:nvSpPr>
        <p:spPr>
          <a:xfrm>
            <a:off x="6124576" y="104775"/>
            <a:ext cx="5934074" cy="8286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Gill Sans"/>
              <a:buNone/>
            </a:pPr>
            <a:r>
              <a:rPr lang="en-US" sz="3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What is Health Kit</a:t>
            </a:r>
            <a:r>
              <a:rPr lang="en-US" sz="3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 sz="3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4" y="0"/>
            <a:ext cx="6238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6505575" y="1085850"/>
            <a:ext cx="514350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It is a programme where basic preventive medicine is given to the community by trained village based Swasthaya Sathi (Health worker) with a formal consent by the villagers in the form of a signed resolution.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6972300" y="3838575"/>
            <a:ext cx="448627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In Kandhamal, approximately 71% of the land is covered by forest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6886575" y="4676775"/>
            <a:ext cx="460057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Difficult for people from the hilly terrains to access medical facilities as Public Health Centers are far and few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6886575" y="5791200"/>
            <a:ext cx="460057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Absence of private health system in the district and lack of knowledge of traditonal medicines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7315200" y="2838450"/>
            <a:ext cx="400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Why Health Kit</a:t>
            </a:r>
            <a:r>
              <a:rPr lang="en-US" sz="27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 sz="27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6857999" y="266700"/>
            <a:ext cx="522922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Objectives</a:t>
            </a:r>
            <a:endParaRPr b="0" i="0" sz="2800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7029450" y="1619250"/>
            <a:ext cx="48006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Provide basic &amp; immediate health services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6867525" y="2257425"/>
            <a:ext cx="500062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Bring in behavioural change in terms of using toilets, hand washing, drinking boiled water, using mosquito net and eating habits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6457950" y="3514725"/>
            <a:ext cx="562927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Promote kitchen &amp; herbal garden  to curb malnutrition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6858000" y="4429125"/>
            <a:ext cx="48387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Empower women by building up strong women Sangathan to monitor food and nutrition issues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6724650" y="5629275"/>
            <a:ext cx="511492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Government Stakeholders such as ASHA, ANM &amp; ICDS workers and to regularize the public service delivery systems </a:t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609600" y="4467225"/>
            <a:ext cx="496252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Make the Health Kit a locally sustainable model through community contribution, active participation and involvement of primary stakeholders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609600" y="5838825"/>
            <a:ext cx="52292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Link the communities to the State and Central government health schemes and entitlements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75" y="152400"/>
            <a:ext cx="6772275" cy="4222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2209800" y="219075"/>
            <a:ext cx="8986800" cy="5232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Awareness Meeting on health kit formation in the villages</a:t>
            </a:r>
            <a:endParaRPr sz="2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3816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 txBox="1"/>
          <p:nvPr/>
        </p:nvSpPr>
        <p:spPr>
          <a:xfrm>
            <a:off x="2466976" y="5581650"/>
            <a:ext cx="7924800" cy="9543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Creating Awareness on health kit-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Meeting with the community</a:t>
            </a:r>
            <a:endParaRPr sz="2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/>
        </p:nvSpPr>
        <p:spPr>
          <a:xfrm>
            <a:off x="3020025" y="398425"/>
            <a:ext cx="5167500" cy="5232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Orientation to Swasthya Sathi</a:t>
            </a:r>
            <a:endParaRPr sz="2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8"/>
          <p:cNvSpPr txBox="1"/>
          <p:nvPr/>
        </p:nvSpPr>
        <p:spPr>
          <a:xfrm>
            <a:off x="3305175" y="238125"/>
            <a:ext cx="5477400" cy="5232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Data Collection from the Villagers</a:t>
            </a:r>
            <a:endParaRPr sz="2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83" y="0"/>
            <a:ext cx="631021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1333" y="1120438"/>
            <a:ext cx="5890667" cy="572359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9"/>
          <p:cNvSpPr txBox="1"/>
          <p:nvPr/>
        </p:nvSpPr>
        <p:spPr>
          <a:xfrm>
            <a:off x="7096126" y="114300"/>
            <a:ext cx="4076700" cy="9543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Village Resolution for Health it initiation</a:t>
            </a:r>
            <a:endParaRPr sz="2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2021-03-12T06:07:37Z</dcterms:created>
  <dc:creator>sophiaak@gmail.com</dc:creator>
</cp:coreProperties>
</file>